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ight Triangle 4"/>
          <p:cNvSpPr/>
          <p:nvPr/>
        </p:nvSpPr>
        <p:spPr>
          <a:xfrm rot="10800000">
            <a:off x="5943600" y="54864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Parallelogram 5"/>
          <p:cNvSpPr/>
          <p:nvPr/>
        </p:nvSpPr>
        <p:spPr>
          <a:xfrm>
            <a:off x="4114800" y="612648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Parallelogram 6"/>
          <p:cNvSpPr/>
          <p:nvPr/>
        </p:nvSpPr>
        <p:spPr>
          <a:xfrm>
            <a:off x="3657600" y="576072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3200400" y="1188720"/>
            <a:ext cx="2743200" cy="822960"/>
          </a:xfrm>
          <a:prstGeom prst="roundRect">
            <a:avLst/>
          </a:prstGeom>
          <a:solidFill>
            <a:srgbClr val="5DB7D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3337560" y="1417320"/>
            <a:ext cx="365760" cy="36576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3749039" y="1325880"/>
            <a:ext cx="201168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0D1B2A"/>
                </a:solidFill>
                <a:latin typeface="Comic Sans MS"/>
              </a:defRPr>
            </a:pPr>
            <a:r>
              <a:t>ModelIt!</a:t>
            </a:r>
          </a:p>
        </p:txBody>
      </p:sp>
      <p:pic>
        <p:nvPicPr>
          <p:cNvPr id="11" name="Picture 10" descr="G09L2-L08-cove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" y="4114800"/>
            <a:ext cx="2286000" cy="22860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14400" y="2286000"/>
            <a:ext cx="73152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200" b="1">
                <a:solidFill>
                  <a:srgbClr val="0D1B2A"/>
                </a:solidFill>
              </a:defRPr>
            </a:pPr>
            <a:r>
              <a:t>Student Lesson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7200" y="2743200"/>
            <a:ext cx="82296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800" b="1">
                <a:solidFill>
                  <a:srgbClr val="1A4780"/>
                </a:solidFill>
              </a:defRPr>
            </a:pPr>
            <a:r>
              <a:t>CRISPR Gene Drives: Rewriting Evolution</a:t>
            </a:r>
          </a:p>
          <a:p>
            <a:pPr algn="ctr">
              <a:defRPr sz="1500" i="1">
                <a:solidFill>
                  <a:srgbClr val="1A1A2E"/>
                </a:solidFill>
              </a:defRPr>
            </a:pPr>
            <a:r>
              <a:t>Modeling How Engineered Genes Spread Through Wild Populations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86400" y="5029200"/>
            <a:ext cx="32004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400" b="1">
                <a:solidFill>
                  <a:srgbClr val="2E86AB"/>
                </a:solidFill>
              </a:defRPr>
            </a:pPr>
            <a:r>
              <a:t>NGSS: HS-LS3-1, HS-LS4-5</a:t>
            </a:r>
          </a:p>
          <a:p>
            <a:pPr algn="r">
              <a:defRPr sz="1200">
                <a:solidFill>
                  <a:srgbClr val="1A1A2E"/>
                </a:solidFill>
              </a:defRPr>
            </a:pPr>
            <a:r>
              <a:t>9th Grade — Level 2: Advanced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1/9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What You Will Learn Today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2011680"/>
            <a:ext cx="41148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 b="1">
                <a:solidFill>
                  <a:srgbClr val="1A4780"/>
                </a:solidFill>
              </a:defRPr>
            </a:pPr>
            <a:r>
              <a:t>Learning Goals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Model how gene drives override normal Mendelian inheritance to spread engineered genes through populations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Analyze how resistance evolution and fitness costs create countervailing feedback against gene drives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Evaluate the ecological risks of releasing self-propagating genetic modifications into wild populations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Design a gene drive deployment strategy that balances disease elimination goals with ecological safety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754880" y="2011680"/>
            <a:ext cx="393192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 b="1">
                <a:solidFill>
                  <a:srgbClr val="1A4780"/>
                </a:solidFill>
              </a:defRPr>
            </a:pPr>
            <a:r>
              <a:t>Key Vocabulary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Gene Drive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A genetic engineering technology that biases inheritance so an engineered gene is passed to nearly all offspring rather than the normal 50 percent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Mendelian Inheritance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The standard pattern where each parent contributes one allele with a 50 percent chance of passing either to offspring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Fitness Cost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A reduction in survival or reproduction caused by carrying an engineered gene, which natural selection acts against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Resistance Allele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A naturally occurring or spontaneous mutation that prevents the gene drive from copying itself, allowing normal inheritance to resume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2/9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The Big Question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1520" y="2011680"/>
            <a:ext cx="768096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600" b="1">
                <a:solidFill>
                  <a:srgbClr val="1A4780"/>
                </a:solidFill>
              </a:defRPr>
            </a:pPr>
            <a:r>
              <a:t>Should we have the power to edit an entire species -- and what happens if we get it wrong?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1520" y="3108960"/>
            <a:ext cx="41148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>
                <a:solidFill>
                  <a:srgbClr val="1A1A2E"/>
                </a:solidFill>
              </a:defRPr>
            </a:pPr>
            <a:r>
              <a:t>Modeling How Engineered Genes Spread Through Wild Populations. Today we'll build a MODEL to discover the answer!</a:t>
            </a:r>
          </a:p>
        </p:txBody>
      </p:sp>
      <p:pic>
        <p:nvPicPr>
          <p:cNvPr id="8" name="Picture 7" descr="G09L2-L08-landscap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3520" y="2926080"/>
            <a:ext cx="2926080" cy="29260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3/9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Today We Will Build a Model!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75488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i="1">
                <a:solidFill>
                  <a:srgbClr val="2E86AB"/>
                </a:solidFill>
              </a:defRPr>
            </a:pPr>
            <a:r>
              <a:t>A model helps us understand complex systems!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1. LOCATE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Identify the COMPONENTS (parts) of the system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2. ESTABLISH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Connect them with RELATIONSHIPS (+ or -)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3. VISUALIZE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Build your model in ModelIt!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4. EVALUATE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Run SIMULATIONS to test scenarios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5. REVISE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Improve your model based on evidence</a:t>
            </a:r>
          </a:p>
        </p:txBody>
      </p:sp>
      <p:pic>
        <p:nvPicPr>
          <p:cNvPr id="7" name="Picture 6" descr="G09L2-L08-modelin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0679" y="2286000"/>
            <a:ext cx="3200400" cy="3200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4/9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1: Sort the Components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38912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500">
                <a:solidFill>
                  <a:srgbClr val="1A1A2E"/>
                </a:solidFill>
              </a:defRPr>
            </a:pPr>
            <a:r>
              <a:t>Sort these components into EXTERNAL (inputs from outside) and INTERNAL (inside the system):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8640" y="2743200"/>
            <a:ext cx="4389120" cy="2286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Your Components:</a:t>
            </a:r>
          </a:p>
          <a:p>
            <a:pPr>
              <a:spcBef>
                <a:spcPts val="600"/>
              </a:spcBef>
              <a:defRPr sz="1600"/>
            </a:pPr>
            <a:r>
              <a:t>     *  Gene Drive Frequency</a:t>
            </a:r>
          </a:p>
          <a:p>
            <a:pPr>
              <a:spcBef>
                <a:spcPts val="600"/>
              </a:spcBef>
              <a:defRPr sz="1600"/>
            </a:pPr>
            <a:r>
              <a:t>     *  Wild-Type Allele Frequency</a:t>
            </a:r>
          </a:p>
          <a:p>
            <a:pPr>
              <a:spcBef>
                <a:spcPts val="600"/>
              </a:spcBef>
              <a:defRPr sz="1600"/>
            </a:pPr>
            <a:r>
              <a:t>     *  Population Size</a:t>
            </a:r>
          </a:p>
          <a:p>
            <a:pPr>
              <a:spcBef>
                <a:spcPts val="600"/>
              </a:spcBef>
              <a:defRPr sz="1600"/>
            </a:pPr>
            <a:r>
              <a:t>     *  Fitness Cost</a:t>
            </a:r>
          </a:p>
          <a:p>
            <a:pPr>
              <a:spcBef>
                <a:spcPts val="600"/>
              </a:spcBef>
              <a:defRPr sz="1600"/>
            </a:pPr>
            <a:r>
              <a:t>     *  Resistance Evolution</a:t>
            </a:r>
          </a:p>
          <a:p>
            <a:pPr>
              <a:spcBef>
                <a:spcPts val="600"/>
              </a:spcBef>
              <a:defRPr sz="1600"/>
            </a:pPr>
            <a:r>
              <a:t>     *  Inheritance Bias</a:t>
            </a:r>
          </a:p>
          <a:p>
            <a:pPr>
              <a:spcBef>
                <a:spcPts val="600"/>
              </a:spcBef>
              <a:defRPr sz="1600"/>
            </a:pPr>
            <a:r>
              <a:t>     *  Ecological Impact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48640" y="5029200"/>
            <a:ext cx="438912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400" i="1">
                <a:solidFill>
                  <a:srgbClr val="2E86AB"/>
                </a:solidFill>
              </a:defRPr>
            </a:pPr>
            <a:r>
              <a:t>Think: Which components can we control? Which happen on their own?</a:t>
            </a:r>
          </a:p>
        </p:txBody>
      </p:sp>
      <p:pic>
        <p:nvPicPr>
          <p:cNvPr id="9" name="Picture 8" descr="G09L2-L08-discussi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2079" y="1920240"/>
            <a:ext cx="3474720" cy="347472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5/9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2: Connect with Arrows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920240"/>
            <a:ext cx="5029200" cy="2743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700"/>
            </a:pPr>
            <a:r>
              <a:t>Draw arrows to show HOW components affect each other:</a:t>
            </a:r>
          </a:p>
          <a:p>
            <a:pPr>
              <a:spcBef>
                <a:spcPts val="1400"/>
              </a:spcBef>
              <a:defRPr sz="1600" b="1">
                <a:solidFill>
                  <a:srgbClr val="228B22"/>
                </a:solidFill>
              </a:defRPr>
            </a:pPr>
            <a:r>
              <a:t>(+) POSITIVE Relationship</a:t>
            </a:r>
          </a:p>
          <a:p>
            <a:pPr>
              <a:defRPr sz="1400"/>
            </a:pPr>
            <a:r>
              <a:t>     When one goes UP, the other goes UP too</a:t>
            </a:r>
          </a:p>
          <a:p>
            <a:pPr>
              <a:spcBef>
                <a:spcPts val="1400"/>
              </a:spcBef>
              <a:defRPr sz="1600" b="1">
                <a:solidFill>
                  <a:srgbClr val="DC143C"/>
                </a:solidFill>
              </a:defRPr>
            </a:pPr>
            <a:r>
              <a:t>(-) NEGATIVE Relationship</a:t>
            </a:r>
          </a:p>
          <a:p>
            <a:pPr>
              <a:defRPr sz="1400"/>
            </a:pPr>
            <a:r>
              <a:t>     When one goes UP, the other goes DOWN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4754880"/>
            <a:ext cx="50292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b="1">
                <a:solidFill>
                  <a:srgbClr val="1A4780"/>
                </a:solidFill>
              </a:defRPr>
            </a:pPr>
            <a:r>
              <a:t>Think About It:</a:t>
            </a:r>
          </a:p>
          <a:p>
            <a:pPr>
              <a:spcBef>
                <a:spcPts val="600"/>
              </a:spcBef>
              <a:defRPr sz="1500" i="1"/>
            </a:pPr>
            <a:r>
              <a:t>If a gene drive gives itself to 99 percent of offspring instead of 50 percent, how fast will it spread? But if it has a Fitness Cost, natural selection pushes back. And if Resistance Evolution occurs, the drive stalls. Who wins?</a:t>
            </a:r>
          </a:p>
        </p:txBody>
      </p:sp>
      <p:pic>
        <p:nvPicPr>
          <p:cNvPr id="8" name="Picture 7" descr="G09L2-L08-discussi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7840" y="2286000"/>
            <a:ext cx="2926080" cy="29260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6/9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3: Run the Simulation!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920240"/>
            <a:ext cx="4572000" cy="3657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Test these scenarios in ModelIt!</a:t>
            </a:r>
          </a:p>
          <a:p>
            <a:pPr>
              <a:spcBef>
                <a:spcPts val="1200"/>
              </a:spcBef>
              <a:defRPr sz="1600" b="1"/>
            </a:pPr>
            <a:r>
              <a:t>Ideal Gene Drive</a:t>
            </a:r>
          </a:p>
          <a:p>
            <a:pPr>
              <a:defRPr sz="1400"/>
            </a:pPr>
            <a:r>
              <a:t>     Set Inheritance Bias to 99 percent, Fitness Cost to zero -- observe how fast the drive spreads</a:t>
            </a:r>
          </a:p>
          <a:p>
            <a:pPr>
              <a:spcBef>
                <a:spcPts val="1200"/>
              </a:spcBef>
              <a:defRPr sz="1600" b="1"/>
            </a:pPr>
            <a:r>
              <a:t>Realistic Drive</a:t>
            </a:r>
          </a:p>
          <a:p>
            <a:pPr>
              <a:defRPr sz="1400"/>
            </a:pPr>
            <a:r>
              <a:t>     Set Inheritance Bias to 95 percent with moderate Fitness Cost -- observe the balance between drive and selection</a:t>
            </a:r>
          </a:p>
          <a:p>
            <a:pPr>
              <a:spcBef>
                <a:spcPts val="1200"/>
              </a:spcBef>
              <a:defRPr sz="1600" b="1"/>
            </a:pPr>
            <a:r>
              <a:t>Resistance Emergence</a:t>
            </a:r>
          </a:p>
          <a:p>
            <a:pPr>
              <a:defRPr sz="1400"/>
            </a:pPr>
            <a:r>
              <a:t>     Same as realistic but increase Resistance Evolution rate -- observe whether the drive succeeds or fails</a:t>
            </a:r>
          </a:p>
          <a:p>
            <a:br/>
            <a:pPr>
              <a:spcBef>
                <a:spcPts val="1600"/>
              </a:spcBef>
              <a:defRPr sz="1600" b="1">
                <a:solidFill>
                  <a:srgbClr val="2E86AB"/>
                </a:solidFill>
              </a:defRPr>
            </a:pPr>
            <a:r>
              <a:t>Watch the activity graphs change!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4846320" y="1920240"/>
            <a:ext cx="3931920" cy="3840480"/>
          </a:xfrm>
          <a:prstGeom prst="roundRect">
            <a:avLst/>
          </a:prstGeom>
          <a:solidFill>
            <a:srgbClr val="F0F5FA"/>
          </a:solidFill>
          <a:ln>
            <a:solidFill>
              <a:srgbClr val="2E86A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029200" y="3657600"/>
            <a:ext cx="356616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100" i="1">
                <a:solidFill>
                  <a:srgbClr val="666666"/>
                </a:solidFill>
              </a:defRPr>
            </a:pPr>
            <a:r>
              <a:t>[ModelIt Platform Screenshot - Simulation Results Graph]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7/9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What Did We Discover?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50292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Our Model Showed Us: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Gene drives exploit a mathematical advantage: 95-99 percent inheritance vs 50 percent overcomes even moderate fitness costs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Resistance evolution is inevitable given enough time and population size -- the question is whether suppression occurs first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Ecological impacts cascade unpredictably because removing one species affects all species connected to it in the food web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There is a critical race between drive spread speed and resistance evolution speed that determines success or failure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8640" y="5029200"/>
            <a:ext cx="50292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300" i="1">
                <a:solidFill>
                  <a:srgbClr val="2E86AB"/>
                </a:solidFill>
              </a:defRPr>
            </a:pPr>
            <a:r>
              <a:t>Answer: Gene drives rewrite evolution by cheating inheritance -- giving themselves to 95-99 percent of offspring instead of 50 percent. This mathematical advantage can push an engineered gene through an entire wild population in just 10-20 generations. But evolution fights back: resistance mutations arise naturally, and fitness costs slow the drive. The outcome is a race between the drive spreading and resistance evolving. If we release a gene drive to eliminate malaria mosquitoes and resistance stops it halfway, we have modified a species without achieving our goal -- with unknown ecological consequences.</a:t>
            </a:r>
          </a:p>
        </p:txBody>
      </p:sp>
      <p:pic>
        <p:nvPicPr>
          <p:cNvPr id="8" name="Picture 7" descr="G09L2-L08-cove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6440" y="2286000"/>
            <a:ext cx="2743200" cy="27432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8/9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 b="1">
                <a:solidFill>
                  <a:srgbClr val="0D1B2A"/>
                </a:solidFill>
              </a:defRPr>
            </a:pPr>
            <a:r>
              <a:t>STEM Challenge: Design a Gene Drive Safety Protocol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75488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E67E22"/>
                </a:solidFill>
              </a:defRPr>
            </a:pPr>
            <a:r>
              <a:t>YOUR ENGINEERING MISSION</a:t>
            </a:r>
          </a:p>
          <a:p>
            <a:pPr>
              <a:spcBef>
                <a:spcPts val="1000"/>
              </a:spcBef>
              <a:defRPr sz="1400"/>
            </a:pPr>
            <a:r>
              <a:t>Design a gene drive deployment strategy for malaria mosquito suppression that maximizes disease reduction while minimizing ecological risk.</a:t>
            </a:r>
          </a:p>
          <a:p>
            <a:br/>
            <a:pPr>
              <a:spcBef>
                <a:spcPts val="1000"/>
              </a:spcBef>
              <a:defRPr sz="1600" b="1">
                <a:solidFill>
                  <a:srgbClr val="1A4780"/>
                </a:solidFill>
              </a:defRPr>
            </a:pPr>
            <a:r>
              <a:t>The Challenge:</a:t>
            </a:r>
          </a:p>
          <a:p>
            <a:pPr>
              <a:defRPr sz="1400"/>
            </a:pPr>
            <a:r>
              <a:t>Malaria kills 600,000 people per year, mostly children in sub-Saharan Africa. A gene drive targeting Anopheles mosquitoes could potentially eliminate malaria. But the ecological consequences of removing a species are unknown. Design a phased deployment with safety mechanisms.</a:t>
            </a:r>
          </a:p>
          <a:p>
            <a:br/>
            <a:pPr>
              <a:spcBef>
                <a:spcPts val="1000"/>
              </a:spcBef>
              <a:defRPr sz="1600" b="1">
                <a:solidFill>
                  <a:srgbClr val="1A4780"/>
                </a:solidFill>
              </a:defRPr>
            </a:pPr>
            <a:r>
              <a:t>Think Like an Engineer:</a:t>
            </a:r>
          </a:p>
          <a:p>
            <a:pPr>
              <a:spcBef>
                <a:spcPts val="400"/>
              </a:spcBef>
              <a:defRPr sz="1300"/>
            </a:pPr>
            <a:r>
              <a:t>     *  What safety mechanisms would prevent the drive from spreading beyond the target area?</a:t>
            </a:r>
          </a:p>
          <a:p>
            <a:pPr>
              <a:spcBef>
                <a:spcPts val="400"/>
              </a:spcBef>
              <a:defRPr sz="1300"/>
            </a:pPr>
            <a:r>
              <a:t>     *  How would you monitor for resistance evolution and ecological cascades?</a:t>
            </a:r>
          </a:p>
          <a:p>
            <a:pPr>
              <a:spcBef>
                <a:spcPts val="400"/>
              </a:spcBef>
              <a:defRPr sz="1300"/>
            </a:pPr>
            <a:r>
              <a:t>     *  At what point would you halt deployment if unexpected effects occur?</a:t>
            </a:r>
          </a:p>
        </p:txBody>
      </p:sp>
      <p:pic>
        <p:nvPicPr>
          <p:cNvPr id="7" name="Picture 6" descr="G09L2-L08-ste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0679" y="2286000"/>
            <a:ext cx="3200400" cy="3200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57200" y="5760720"/>
            <a:ext cx="8229600" cy="868680"/>
          </a:xfrm>
          <a:prstGeom prst="rect">
            <a:avLst/>
          </a:prstGeom>
          <a:solidFill>
            <a:srgbClr val="1A237E"/>
          </a:solidFill>
        </p:spPr>
        <p:txBody>
          <a:bodyPr wrap="square" lIns="101600" rIns="101600" tIns="50800" bIns="50800">
            <a:spAutoFit/>
          </a:bodyPr>
          <a:lstStyle/>
          <a:p>
            <a:pPr>
              <a:defRPr sz="1100" b="1">
                <a:solidFill>
                  <a:srgbClr val="FFA500"/>
                </a:solidFill>
              </a:defRPr>
            </a:pPr>
            <a:r>
              <a:t>REAL CAREER CONNECTION:  </a:t>
            </a:r>
            <a:r>
              <a:rPr sz="1100" b="0">
                <a:solidFill>
                  <a:srgbClr val="FFFFFF"/>
                </a:solidFill>
              </a:rPr>
              <a:t>Genetic Engineers and Bioethicists work at the intersection of technology and society, designing safe genetic modifications and evaluating their ethical implications, earning $70,000-$150,000/year at biotech companies, universities, and government agencies.</a:t>
            </a:r>
            <a:r>
              <a:rPr sz="1100" b="0">
                <a:solidFill>
                  <a:srgbClr val="FFFFFF"/>
                </a:solidFill>
              </a:rPr>
              <a:t> The skills you're using TODAY are the same ones they use on the job!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9/9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